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8DC0-38F5-412E-9145-FC533F28BA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85E2-8E2D-4C48-A227-59C2DD667C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6777-F9B2-4BB9-9768-5F47D916C0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523A4-47D1-4EB5-BF1D-C853B7932C1C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80227" name="Text Box 2"/>
          <p:cNvSpPr txBox="1">
            <a:spLocks noChangeArrowheads="1"/>
          </p:cNvSpPr>
          <p:nvPr/>
        </p:nvSpPr>
        <p:spPr bwMode="auto">
          <a:xfrm>
            <a:off x="1476375" y="2438400"/>
            <a:ext cx="6480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組織再造案例：</a:t>
            </a:r>
            <a:r>
              <a:rPr lang="zh-TW" altLang="en-US" sz="4000" b="1">
                <a:latin typeface="Tahoma" pitchFamily="34" charset="0"/>
                <a:ea typeface="標楷體" pitchFamily="65" charset="-120"/>
              </a:rPr>
              <a:t>台鹽再造</a:t>
            </a:r>
          </a:p>
        </p:txBody>
      </p:sp>
      <p:pic>
        <p:nvPicPr>
          <p:cNvPr id="180228" name="Picture 3" descr="j028414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8938" y="3357563"/>
            <a:ext cx="1201737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54CCC-FFDE-4FFA-8D80-C57DAA76FDE7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189443" name="Rectangle 2"/>
          <p:cNvSpPr>
            <a:spLocks noChangeArrowheads="1"/>
          </p:cNvSpPr>
          <p:nvPr/>
        </p:nvSpPr>
        <p:spPr bwMode="auto">
          <a:xfrm>
            <a:off x="1066800" y="563563"/>
            <a:ext cx="716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4000" b="1">
                <a:latin typeface="Tahoma" pitchFamily="34" charset="0"/>
                <a:ea typeface="標楷體" pitchFamily="65" charset="-120"/>
              </a:rPr>
              <a:t>提高效率，降低成本</a:t>
            </a:r>
          </a:p>
        </p:txBody>
      </p:sp>
      <p:sp>
        <p:nvSpPr>
          <p:cNvPr id="1739779" name="Text Box 3"/>
          <p:cNvSpPr txBox="1">
            <a:spLocks noChangeArrowheads="1"/>
          </p:cNvSpPr>
          <p:nvPr/>
        </p:nvSpPr>
        <p:spPr bwMode="auto">
          <a:xfrm>
            <a:off x="762000" y="2667000"/>
            <a:ext cx="7772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ea typeface="標楷體" pitchFamily="65" charset="-120"/>
              </a:rPr>
              <a:t>員工平均營業額從民</a:t>
            </a:r>
            <a:r>
              <a:rPr lang="en-US" altLang="zh-TW" sz="2800">
                <a:ea typeface="標楷體" pitchFamily="65" charset="-120"/>
              </a:rPr>
              <a:t>79</a:t>
            </a:r>
            <a:r>
              <a:rPr lang="zh-TW" altLang="en-US" sz="2800">
                <a:ea typeface="標楷體" pitchFamily="65" charset="-120"/>
              </a:rPr>
              <a:t>年每人每年約</a:t>
            </a:r>
            <a:r>
              <a:rPr lang="en-US" altLang="zh-TW" sz="2800">
                <a:ea typeface="標楷體" pitchFamily="65" charset="-120"/>
              </a:rPr>
              <a:t>176</a:t>
            </a:r>
            <a:r>
              <a:rPr lang="zh-TW" altLang="en-US" sz="2800">
                <a:ea typeface="標楷體" pitchFamily="65" charset="-120"/>
              </a:rPr>
              <a:t>萬元提高到</a:t>
            </a:r>
            <a:r>
              <a:rPr lang="en-US" altLang="zh-TW" sz="2800">
                <a:ea typeface="標楷體" pitchFamily="65" charset="-120"/>
              </a:rPr>
              <a:t>88</a:t>
            </a:r>
            <a:r>
              <a:rPr lang="zh-TW" altLang="en-US" sz="2800">
                <a:ea typeface="標楷體" pitchFamily="65" charset="-120"/>
              </a:rPr>
              <a:t>年約</a:t>
            </a:r>
            <a:r>
              <a:rPr lang="en-US" altLang="zh-TW" sz="2800">
                <a:ea typeface="標楷體" pitchFamily="65" charset="-120"/>
              </a:rPr>
              <a:t>428</a:t>
            </a:r>
            <a:r>
              <a:rPr lang="zh-TW" altLang="en-US" sz="2800">
                <a:ea typeface="標楷體" pitchFamily="65" charset="-120"/>
              </a:rPr>
              <a:t>萬元。</a:t>
            </a:r>
          </a:p>
        </p:txBody>
      </p:sp>
      <p:pic>
        <p:nvPicPr>
          <p:cNvPr id="189445" name="Picture 4" descr="j033689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4508500"/>
            <a:ext cx="1944688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977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2645F-21E4-401C-94C4-2F89F8CE4C7B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190467" name="Rectangle 2"/>
          <p:cNvSpPr>
            <a:spLocks noChangeArrowheads="1"/>
          </p:cNvSpPr>
          <p:nvPr/>
        </p:nvSpPr>
        <p:spPr bwMode="auto">
          <a:xfrm>
            <a:off x="1600200" y="563563"/>
            <a:ext cx="586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4000" b="1">
                <a:latin typeface="Tahoma" pitchFamily="34" charset="0"/>
                <a:ea typeface="標楷體" pitchFamily="65" charset="-120"/>
              </a:rPr>
              <a:t>企業多角化</a:t>
            </a:r>
          </a:p>
        </p:txBody>
      </p:sp>
      <p:sp>
        <p:nvSpPr>
          <p:cNvPr id="1740803" name="Rectangle 3"/>
          <p:cNvSpPr>
            <a:spLocks noChangeArrowheads="1"/>
          </p:cNvSpPr>
          <p:nvPr/>
        </p:nvSpPr>
        <p:spPr bwMode="auto">
          <a:xfrm>
            <a:off x="914400" y="1524000"/>
            <a:ext cx="73914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8438" indent="-198438">
              <a:spcBef>
                <a:spcPct val="50000"/>
              </a:spcBef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鹽：轉投資海外鹽場</a:t>
            </a:r>
          </a:p>
          <a:p>
            <a:pPr marL="198438" indent="-198438">
              <a:spcBef>
                <a:spcPct val="50000"/>
              </a:spcBef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土地：規劃開發鹽灘土地。民營化前，對於非營業所需之土地採先繳回國庫後再辦理股票上市釋出公股。</a:t>
            </a:r>
          </a:p>
          <a:p>
            <a:pPr marL="198438" indent="-198438">
              <a:spcBef>
                <a:spcPct val="50000"/>
              </a:spcBef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海洋化學：利用海中富含的礦物</a:t>
            </a:r>
          </a:p>
          <a:p>
            <a:pPr marL="198438" indent="-198438">
              <a:spcBef>
                <a:spcPct val="50000"/>
              </a:spcBef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生物科技：開發藻類飲品及醬油；同時提煉藻的色素  用作醫療檢驗劑。</a:t>
            </a:r>
          </a:p>
          <a:p>
            <a:pPr marL="198438" indent="-198438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 微生物製劑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微生物農藥、肥料、殺蟲劑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198438" indent="-198438">
              <a:spcBef>
                <a:spcPct val="50000"/>
              </a:spcBef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膠原蛋白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人造皮膚、化妝品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198438" indent="-198438">
              <a:spcBef>
                <a:spcPct val="50000"/>
              </a:spcBef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資訊科技：有機光導體、氮化鋁工業</a:t>
            </a:r>
          </a:p>
        </p:txBody>
      </p:sp>
      <p:pic>
        <p:nvPicPr>
          <p:cNvPr id="190469" name="Picture 4" descr="j028356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4724400"/>
            <a:ext cx="1366837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0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ADB508-49BE-4C1C-A839-7254D75B8449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1741826" name="Rectangle 2"/>
          <p:cNvSpPr>
            <a:spLocks noChangeArrowheads="1"/>
          </p:cNvSpPr>
          <p:nvPr/>
        </p:nvSpPr>
        <p:spPr bwMode="auto">
          <a:xfrm>
            <a:off x="685800" y="1752600"/>
            <a:ext cx="7772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8438" indent="-198438">
              <a:spcBef>
                <a:spcPct val="50000"/>
              </a:spcBef>
            </a:pPr>
            <a:r>
              <a:rPr lang="en-US" altLang="zh-TW" sz="2400">
                <a:ea typeface="標楷體" pitchFamily="65" charset="-120"/>
              </a:rPr>
              <a:t>-</a:t>
            </a:r>
            <a:r>
              <a:rPr lang="zh-TW" altLang="en-US" sz="2400">
                <a:ea typeface="標楷體" pitchFamily="65" charset="-120"/>
              </a:rPr>
              <a:t>與成大及美國程氏電力公司以</a:t>
            </a:r>
            <a:r>
              <a:rPr lang="en-US" altLang="zh-TW" sz="2400">
                <a:ea typeface="標楷體" pitchFamily="65" charset="-120"/>
              </a:rPr>
              <a:t>BOT</a:t>
            </a:r>
            <a:r>
              <a:rPr lang="zh-TW" altLang="en-US" sz="2400">
                <a:ea typeface="標楷體" pitchFamily="65" charset="-120"/>
              </a:rPr>
              <a:t>方式於台鹽通霄設置一座新式汽電共生發電廠</a:t>
            </a:r>
          </a:p>
          <a:p>
            <a:pPr marL="198438" indent="-198438">
              <a:spcBef>
                <a:spcPct val="50000"/>
              </a:spcBef>
            </a:pPr>
            <a:r>
              <a:rPr lang="en-US" altLang="zh-TW" sz="2400">
                <a:ea typeface="標楷體" pitchFamily="65" charset="-120"/>
              </a:rPr>
              <a:t>-</a:t>
            </a:r>
            <a:r>
              <a:rPr lang="zh-TW" altLang="en-US" sz="2400">
                <a:ea typeface="標楷體" pitchFamily="65" charset="-120"/>
              </a:rPr>
              <a:t>於七股鹽場興建一座汽電共生、海水淡化及製鹽的三合一工廠</a:t>
            </a:r>
          </a:p>
          <a:p>
            <a:pPr marL="198438" indent="-198438">
              <a:spcBef>
                <a:spcPct val="50000"/>
              </a:spcBef>
            </a:pPr>
            <a:r>
              <a:rPr lang="en-US" altLang="zh-TW" sz="2400">
                <a:ea typeface="標楷體" pitchFamily="65" charset="-120"/>
              </a:rPr>
              <a:t>-</a:t>
            </a:r>
            <a:r>
              <a:rPr lang="zh-TW" altLang="en-US" sz="2400">
                <a:ea typeface="標楷體" pitchFamily="65" charset="-120"/>
              </a:rPr>
              <a:t>自工研院材料所承轉「多層式有機光導體的浸漬塗佈技術」。把有機光導體，以材料所開發的塗佈技術塗佈在空心鋁棒上，形成一支支感光鼓；如此完成的感光鼓，主要用於影印機等產品上。</a:t>
            </a:r>
          </a:p>
        </p:txBody>
      </p:sp>
      <p:sp>
        <p:nvSpPr>
          <p:cNvPr id="191492" name="Rectangle 3"/>
          <p:cNvSpPr>
            <a:spLocks noChangeArrowheads="1"/>
          </p:cNvSpPr>
          <p:nvPr/>
        </p:nvSpPr>
        <p:spPr bwMode="auto">
          <a:xfrm>
            <a:off x="1600200" y="563563"/>
            <a:ext cx="586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4000" b="1">
                <a:latin typeface="Tahoma" pitchFamily="34" charset="0"/>
                <a:ea typeface="標楷體" pitchFamily="65" charset="-120"/>
              </a:rPr>
              <a:t>企業多角化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2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5B29B-5DE9-480C-BF97-79D02B231C19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192515" name="Rectangle 2"/>
          <p:cNvSpPr>
            <a:spLocks noChangeArrowheads="1"/>
          </p:cNvSpPr>
          <p:nvPr/>
        </p:nvSpPr>
        <p:spPr bwMode="auto">
          <a:xfrm>
            <a:off x="1219200" y="563563"/>
            <a:ext cx="6858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4000" b="1">
                <a:latin typeface="Tahoma" pitchFamily="34" charset="0"/>
                <a:ea typeface="標楷體" pitchFamily="65" charset="-120"/>
              </a:rPr>
              <a:t>經營現代化</a:t>
            </a:r>
          </a:p>
        </p:txBody>
      </p:sp>
      <p:sp>
        <p:nvSpPr>
          <p:cNvPr id="1742851" name="Text Box 3"/>
          <p:cNvSpPr txBox="1">
            <a:spLocks noChangeArrowheads="1"/>
          </p:cNvSpPr>
          <p:nvPr/>
        </p:nvSpPr>
        <p:spPr bwMode="auto">
          <a:xfrm>
            <a:off x="685800" y="2514600"/>
            <a:ext cx="79248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發展主軸「海洋化學、生物科技、資訊科技及土</a:t>
            </a:r>
          </a:p>
          <a:p>
            <a:pPr>
              <a:spcBef>
                <a:spcPct val="50000"/>
              </a:spcBef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地開發」</a:t>
            </a:r>
          </a:p>
          <a:p>
            <a:pPr>
              <a:spcBef>
                <a:spcPct val="50000"/>
              </a:spcBef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以事業部組織模式推動公司企業化</a:t>
            </a:r>
          </a:p>
        </p:txBody>
      </p:sp>
      <p:pic>
        <p:nvPicPr>
          <p:cNvPr id="192517" name="Picture 4" descr="j033672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5006975"/>
            <a:ext cx="107950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85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82D03D-57F9-440F-9FED-6D47FEDDEF16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193539" name="Text Box 2"/>
          <p:cNvSpPr txBox="1">
            <a:spLocks noChangeArrowheads="1"/>
          </p:cNvSpPr>
          <p:nvPr/>
        </p:nvSpPr>
        <p:spPr bwMode="auto">
          <a:xfrm>
            <a:off x="1371600" y="762000"/>
            <a:ext cx="601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>
                <a:latin typeface="Tahoma" pitchFamily="34" charset="0"/>
                <a:ea typeface="標楷體" pitchFamily="65" charset="-120"/>
              </a:rPr>
              <a:t>企業轉型進展</a:t>
            </a:r>
          </a:p>
        </p:txBody>
      </p:sp>
      <p:sp>
        <p:nvSpPr>
          <p:cNvPr id="1743875" name="Text Box 3"/>
          <p:cNvSpPr txBox="1">
            <a:spLocks noChangeArrowheads="1"/>
          </p:cNvSpPr>
          <p:nvPr/>
        </p:nvSpPr>
        <p:spPr bwMode="auto">
          <a:xfrm>
            <a:off x="762000" y="1676400"/>
            <a:ext cx="7620000" cy="429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zh-TW" altLang="en-US" sz="2400">
                <a:ea typeface="標楷體" pitchFamily="65" charset="-120"/>
              </a:rPr>
              <a:t>產品結構轉型</a:t>
            </a:r>
          </a:p>
          <a:p>
            <a:pPr marL="457200" indent="-457200">
              <a:spcBef>
                <a:spcPct val="50000"/>
              </a:spcBef>
            </a:pPr>
            <a:r>
              <a:rPr lang="zh-TW" altLang="en-US" sz="2400">
                <a:ea typeface="標楷體" pitchFamily="65" charset="-120"/>
              </a:rPr>
              <a:t>     </a:t>
            </a:r>
            <a:r>
              <a:rPr lang="en-US" altLang="zh-TW" sz="2400">
                <a:ea typeface="標楷體" pitchFamily="65" charset="-120"/>
              </a:rPr>
              <a:t>(1)</a:t>
            </a:r>
            <a:r>
              <a:rPr lang="zh-TW" altLang="en-US" sz="2400">
                <a:ea typeface="標楷體" pitchFamily="65" charset="-120"/>
              </a:rPr>
              <a:t>逐步縮減曬鹽規模、以西澳洲麥克勞湖合資公司進口曬鹽回銷台灣</a:t>
            </a:r>
            <a:r>
              <a:rPr lang="en-US" altLang="zh-TW" sz="2400">
                <a:ea typeface="標楷體" pitchFamily="65" charset="-120"/>
              </a:rPr>
              <a:t>(</a:t>
            </a:r>
            <a:r>
              <a:rPr lang="zh-TW" altLang="en-US" sz="2400">
                <a:ea typeface="標楷體" pitchFamily="65" charset="-120"/>
              </a:rPr>
              <a:t>工業用鹽</a:t>
            </a:r>
            <a:r>
              <a:rPr lang="en-US" altLang="zh-TW" sz="2400">
                <a:ea typeface="標楷體" pitchFamily="65" charset="-120"/>
              </a:rPr>
              <a:t>)</a:t>
            </a:r>
            <a:r>
              <a:rPr lang="zh-TW" altLang="en-US" sz="2400">
                <a:ea typeface="標楷體" pitchFamily="65" charset="-120"/>
              </a:rPr>
              <a:t>。</a:t>
            </a:r>
          </a:p>
          <a:p>
            <a:pPr marL="457200" indent="-457200">
              <a:spcBef>
                <a:spcPct val="50000"/>
              </a:spcBef>
            </a:pPr>
            <a:r>
              <a:rPr lang="zh-TW" altLang="en-US" sz="2400">
                <a:ea typeface="標楷體" pitchFamily="65" charset="-120"/>
              </a:rPr>
              <a:t>     </a:t>
            </a:r>
            <a:r>
              <a:rPr lang="en-US" altLang="zh-TW" sz="2400">
                <a:ea typeface="標楷體" pitchFamily="65" charset="-120"/>
              </a:rPr>
              <a:t>(2)</a:t>
            </a:r>
            <a:r>
              <a:rPr lang="zh-TW" altLang="en-US" sz="2400">
                <a:ea typeface="標楷體" pitchFamily="65" charset="-120"/>
              </a:rPr>
              <a:t>開發高附加價值新產品，利用天然原料結合產品特性之利基，進行精緻化鹽產品之開發。目前為最重要的經營主軸，包括高附加價值食用鹽</a:t>
            </a:r>
            <a:r>
              <a:rPr lang="en-US" altLang="zh-TW" sz="2400">
                <a:ea typeface="標楷體" pitchFamily="65" charset="-120"/>
              </a:rPr>
              <a:t>(</a:t>
            </a:r>
            <a:r>
              <a:rPr lang="zh-TW" altLang="en-US" sz="2400">
                <a:ea typeface="標楷體" pitchFamily="65" charset="-120"/>
              </a:rPr>
              <a:t>低鈉鹽、美味鹽</a:t>
            </a:r>
            <a:r>
              <a:rPr lang="en-US" altLang="zh-TW" sz="2400">
                <a:ea typeface="標楷體" pitchFamily="65" charset="-120"/>
              </a:rPr>
              <a:t>) </a:t>
            </a:r>
            <a:r>
              <a:rPr lang="zh-TW" altLang="en-US" sz="2400">
                <a:ea typeface="標楷體" pitchFamily="65" charset="-120"/>
              </a:rPr>
              <a:t>、美容沐浴用品</a:t>
            </a:r>
            <a:r>
              <a:rPr lang="en-US" altLang="zh-TW" sz="2400">
                <a:ea typeface="標楷體" pitchFamily="65" charset="-120"/>
              </a:rPr>
              <a:t>(</a:t>
            </a:r>
            <a:r>
              <a:rPr lang="zh-TW" altLang="en-US" sz="2400">
                <a:ea typeface="標楷體" pitchFamily="65" charset="-120"/>
              </a:rPr>
              <a:t>洗面乳、洗髮乳、沐浴乳、鹹性牙膏</a:t>
            </a:r>
            <a:r>
              <a:rPr lang="en-US" altLang="zh-TW" sz="2400">
                <a:ea typeface="標楷體" pitchFamily="65" charset="-120"/>
              </a:rPr>
              <a:t>) </a:t>
            </a:r>
            <a:r>
              <a:rPr lang="zh-TW" altLang="en-US" sz="2400">
                <a:ea typeface="標楷體" pitchFamily="65" charset="-120"/>
              </a:rPr>
              <a:t>、藻類產品</a:t>
            </a:r>
            <a:r>
              <a:rPr lang="en-US" altLang="zh-TW" sz="2400">
                <a:ea typeface="標楷體" pitchFamily="65" charset="-120"/>
              </a:rPr>
              <a:t>(</a:t>
            </a:r>
            <a:r>
              <a:rPr lang="zh-TW" altLang="en-US" sz="2400">
                <a:ea typeface="標楷體" pitchFamily="65" charset="-120"/>
              </a:rPr>
              <a:t>藻益錠、藻醬油</a:t>
            </a:r>
            <a:r>
              <a:rPr lang="en-US" altLang="zh-TW" sz="2400">
                <a:ea typeface="標楷體" pitchFamily="65" charset="-120"/>
              </a:rPr>
              <a:t>) </a:t>
            </a:r>
            <a:r>
              <a:rPr lang="zh-TW" altLang="en-US" sz="2400">
                <a:ea typeface="標楷體" pitchFamily="65" charset="-120"/>
              </a:rPr>
              <a:t>、鹽磚等。</a:t>
            </a:r>
          </a:p>
          <a:p>
            <a:pPr marL="457200" indent="-457200">
              <a:spcBef>
                <a:spcPct val="50000"/>
              </a:spcBef>
            </a:pPr>
            <a:r>
              <a:rPr lang="zh-TW" altLang="en-US" sz="2400">
                <a:ea typeface="標楷體" pitchFamily="65" charset="-120"/>
              </a:rPr>
              <a:t>     新產品佔總營業收入之比率自八十六年之</a:t>
            </a:r>
            <a:r>
              <a:rPr lang="en-US" altLang="zh-TW" sz="2400">
                <a:ea typeface="標楷體" pitchFamily="65" charset="-120"/>
              </a:rPr>
              <a:t>9%</a:t>
            </a:r>
            <a:r>
              <a:rPr lang="zh-TW" altLang="en-US" sz="2400">
                <a:ea typeface="標楷體" pitchFamily="65" charset="-120"/>
              </a:rPr>
              <a:t>逐年提昇至九十年之</a:t>
            </a:r>
            <a:r>
              <a:rPr lang="en-US" altLang="zh-TW" sz="2400">
                <a:ea typeface="標楷體" pitchFamily="65" charset="-120"/>
              </a:rPr>
              <a:t>23%</a:t>
            </a:r>
            <a:r>
              <a:rPr lang="zh-TW" altLang="en-US" sz="2400">
                <a:ea typeface="標楷體" pitchFamily="65" charset="-120"/>
              </a:rPr>
              <a:t>，其獲利貢獻度約為</a:t>
            </a:r>
            <a:r>
              <a:rPr lang="en-US" altLang="zh-TW" sz="2400">
                <a:ea typeface="標楷體" pitchFamily="65" charset="-120"/>
              </a:rPr>
              <a:t>30%</a:t>
            </a:r>
            <a:r>
              <a:rPr lang="zh-TW" altLang="en-US" sz="2400"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87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41D67-9767-4F9F-870F-0F6153692DCA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1744898" name="Text Box 2"/>
          <p:cNvSpPr txBox="1">
            <a:spLocks noChangeArrowheads="1"/>
          </p:cNvSpPr>
          <p:nvPr/>
        </p:nvSpPr>
        <p:spPr bwMode="auto">
          <a:xfrm>
            <a:off x="762000" y="1676400"/>
            <a:ext cx="7848600" cy="392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 startAt="2"/>
            </a:pPr>
            <a:r>
              <a:rPr lang="zh-TW" altLang="en-US" sz="2400">
                <a:ea typeface="標楷體" pitchFamily="65" charset="-120"/>
              </a:rPr>
              <a:t>開展新事業</a:t>
            </a:r>
          </a:p>
          <a:p>
            <a:pPr marL="457200" indent="-457200">
              <a:spcBef>
                <a:spcPct val="50000"/>
              </a:spcBef>
            </a:pPr>
            <a:r>
              <a:rPr lang="zh-TW" altLang="en-US" sz="2400">
                <a:ea typeface="標楷體" pitchFamily="65" charset="-120"/>
              </a:rPr>
              <a:t>      八十八年下半年起分別</a:t>
            </a:r>
            <a:r>
              <a:rPr lang="en-US" altLang="zh-TW" sz="2400">
                <a:ea typeface="標楷體" pitchFamily="65" charset="-120"/>
              </a:rPr>
              <a:t>(1)</a:t>
            </a:r>
            <a:r>
              <a:rPr lang="zh-TW" altLang="en-US" sz="2400">
                <a:ea typeface="標楷體" pitchFamily="65" charset="-120"/>
              </a:rPr>
              <a:t>開展有機光導體建廠計劃、</a:t>
            </a:r>
            <a:r>
              <a:rPr lang="en-US" altLang="zh-TW" sz="2400">
                <a:ea typeface="標楷體" pitchFamily="65" charset="-120"/>
              </a:rPr>
              <a:t>(2)</a:t>
            </a:r>
            <a:r>
              <a:rPr lang="zh-TW" altLang="en-US" sz="2400">
                <a:ea typeface="標楷體" pitchFamily="65" charset="-120"/>
              </a:rPr>
              <a:t>農業微生物製劑投資計畫及 </a:t>
            </a:r>
            <a:r>
              <a:rPr lang="en-US" altLang="zh-TW" sz="2400">
                <a:ea typeface="標楷體" pitchFamily="65" charset="-120"/>
              </a:rPr>
              <a:t>(3)</a:t>
            </a:r>
            <a:r>
              <a:rPr lang="zh-TW" altLang="en-US" sz="2400">
                <a:ea typeface="標楷體" pitchFamily="65" charset="-120"/>
              </a:rPr>
              <a:t>膠原蛋白生醫材料投資計畫。</a:t>
            </a:r>
          </a:p>
          <a:p>
            <a:pPr marL="457200" indent="-457200">
              <a:spcBef>
                <a:spcPct val="50000"/>
              </a:spcBef>
            </a:pPr>
            <a:r>
              <a:rPr lang="zh-TW" altLang="en-US" sz="2400">
                <a:ea typeface="標楷體" pitchFamily="65" charset="-120"/>
              </a:rPr>
              <a:t>     三項計劃均預定於九十年下半年陸續完工量產中。</a:t>
            </a:r>
          </a:p>
          <a:p>
            <a:pPr marL="457200" indent="-457200">
              <a:spcBef>
                <a:spcPct val="50000"/>
              </a:spcBef>
              <a:buFontTx/>
              <a:buAutoNum type="arabicPeriod" startAt="3"/>
            </a:pPr>
            <a:r>
              <a:rPr lang="zh-TW" altLang="en-US" sz="2400">
                <a:ea typeface="標楷體" pitchFamily="65" charset="-120"/>
              </a:rPr>
              <a:t>重塑台鹽文化</a:t>
            </a:r>
          </a:p>
          <a:p>
            <a:pPr marL="457200" indent="-457200">
              <a:spcBef>
                <a:spcPct val="50000"/>
              </a:spcBef>
            </a:pPr>
            <a:r>
              <a:rPr lang="zh-TW" altLang="en-US" sz="2400">
                <a:ea typeface="標楷體" pitchFamily="65" charset="-120"/>
              </a:rPr>
              <a:t>     原先五大信念「純樸、和諧、關懷、活力、創新」</a:t>
            </a:r>
          </a:p>
          <a:p>
            <a:pPr marL="457200" indent="-457200">
              <a:spcBef>
                <a:spcPct val="50000"/>
              </a:spcBef>
            </a:pPr>
            <a:r>
              <a:rPr lang="zh-TW" altLang="en-US" sz="2400">
                <a:ea typeface="標楷體" pitchFamily="65" charset="-120"/>
              </a:rPr>
              <a:t>     新文化「團隊、關懷、活力、創新、卓越」</a:t>
            </a:r>
          </a:p>
        </p:txBody>
      </p:sp>
      <p:sp>
        <p:nvSpPr>
          <p:cNvPr id="194564" name="Text Box 3"/>
          <p:cNvSpPr txBox="1">
            <a:spLocks noChangeArrowheads="1"/>
          </p:cNvSpPr>
          <p:nvPr/>
        </p:nvSpPr>
        <p:spPr bwMode="auto">
          <a:xfrm>
            <a:off x="1371600" y="762000"/>
            <a:ext cx="601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>
                <a:latin typeface="Tahoma" pitchFamily="34" charset="0"/>
                <a:ea typeface="標楷體" pitchFamily="65" charset="-120"/>
              </a:rPr>
              <a:t>企業轉型進展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89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72B411-EBB3-49FA-935E-536A86BA8B77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195587" name="Text Box 2"/>
          <p:cNvSpPr txBox="1">
            <a:spLocks noChangeArrowheads="1"/>
          </p:cNvSpPr>
          <p:nvPr/>
        </p:nvSpPr>
        <p:spPr bwMode="auto">
          <a:xfrm>
            <a:off x="1600200" y="762000"/>
            <a:ext cx="670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>
                <a:latin typeface="Tahoma" pitchFamily="34" charset="0"/>
                <a:ea typeface="標楷體" pitchFamily="65" charset="-120"/>
              </a:rPr>
              <a:t>再造的最大困難點</a:t>
            </a:r>
          </a:p>
        </p:txBody>
      </p:sp>
      <p:sp>
        <p:nvSpPr>
          <p:cNvPr id="1745923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6962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7338" indent="-287338">
              <a:spcBef>
                <a:spcPct val="50000"/>
              </a:spcBef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最大的挑戰是同仁的觀念</a:t>
            </a:r>
          </a:p>
          <a:p>
            <a:pPr marL="287338" indent="-287338">
              <a:spcBef>
                <a:spcPct val="50000"/>
              </a:spcBef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同仁對一個新觀念的認知，認知之後才會採去行動。如何把所有同仁的觀念與行動結合，很重要。</a:t>
            </a:r>
          </a:p>
          <a:p>
            <a:pPr marL="287338" indent="-287338">
              <a:spcBef>
                <a:spcPct val="50000"/>
              </a:spcBef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自助、人助，之後才有天助</a:t>
            </a:r>
          </a:p>
          <a:p>
            <a:pPr marL="287338" indent="-287338">
              <a:spcBef>
                <a:spcPct val="50000"/>
              </a:spcBef>
            </a:pP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員工溝通計畫</a:t>
            </a: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宣導工作、建立與公會之溝通管道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…</a:t>
            </a: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pic>
        <p:nvPicPr>
          <p:cNvPr id="195589" name="Picture 4" descr="j022373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5222875"/>
            <a:ext cx="165576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5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92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B04E69-5689-4D7D-8EE9-2E5B809AAE5B}" type="slidenum">
              <a:rPr lang="en-US" altLang="zh-TW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196611" name="Text Box 2"/>
          <p:cNvSpPr txBox="1">
            <a:spLocks noChangeArrowheads="1"/>
          </p:cNvSpPr>
          <p:nvPr/>
        </p:nvSpPr>
        <p:spPr bwMode="auto">
          <a:xfrm>
            <a:off x="1447800" y="685800"/>
            <a:ext cx="594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>
                <a:latin typeface="Tahoma" pitchFamily="34" charset="0"/>
                <a:ea typeface="標楷體" pitchFamily="65" charset="-120"/>
              </a:rPr>
              <a:t>橫跨在眼前的困難</a:t>
            </a:r>
          </a:p>
        </p:txBody>
      </p:sp>
      <p:sp>
        <p:nvSpPr>
          <p:cNvPr id="1746947" name="Text Box 3"/>
          <p:cNvSpPr txBox="1">
            <a:spLocks noChangeArrowheads="1"/>
          </p:cNvSpPr>
          <p:nvPr/>
        </p:nvSpPr>
        <p:spPr bwMode="auto">
          <a:xfrm>
            <a:off x="838200" y="1676400"/>
            <a:ext cx="7543800" cy="444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zh-TW" altLang="en-US" sz="2800">
                <a:ea typeface="標楷體" pitchFamily="65" charset="-120"/>
              </a:rPr>
              <a:t>信心危機 </a:t>
            </a:r>
          </a:p>
          <a:p>
            <a:pPr marL="457200" indent="-457200">
              <a:spcBef>
                <a:spcPct val="50000"/>
              </a:spcBef>
            </a:pPr>
            <a:r>
              <a:rPr lang="zh-TW" altLang="en-US" sz="2400">
                <a:ea typeface="標楷體" pitchFamily="65" charset="-120"/>
              </a:rPr>
              <a:t>     面對民營化可能對公司及每一位員工所帶來的衝擊，不免讓人對公司的信心動搖。台鹽人需了解公司的經營理念及策略，認知個人在企業中所扮演的角色，危機才有可能緩和。</a:t>
            </a:r>
          </a:p>
          <a:p>
            <a:pPr marL="457200" indent="-457200">
              <a:spcBef>
                <a:spcPct val="50000"/>
              </a:spcBef>
              <a:buFontTx/>
              <a:buAutoNum type="arabicPeriod" startAt="2"/>
            </a:pPr>
            <a:r>
              <a:rPr lang="zh-TW" altLang="en-US" sz="2800">
                <a:ea typeface="標楷體" pitchFamily="65" charset="-120"/>
              </a:rPr>
              <a:t>產品產銷危機</a:t>
            </a:r>
          </a:p>
          <a:p>
            <a:pPr marL="457200" indent="-457200">
              <a:spcBef>
                <a:spcPct val="50000"/>
              </a:spcBef>
            </a:pPr>
            <a:r>
              <a:rPr lang="zh-TW" altLang="en-US" sz="2400">
                <a:ea typeface="標楷體" pitchFamily="65" charset="-120"/>
              </a:rPr>
              <a:t>     </a:t>
            </a:r>
            <a:r>
              <a:rPr lang="en-US" altLang="zh-TW" sz="2400">
                <a:ea typeface="標楷體" pitchFamily="65" charset="-120"/>
              </a:rPr>
              <a:t>WTO</a:t>
            </a:r>
            <a:r>
              <a:rPr lang="zh-TW" altLang="en-US" sz="2400">
                <a:ea typeface="標楷體" pitchFamily="65" charset="-120"/>
              </a:rPr>
              <a:t>開放，進口曬鹽的強大競爭壓力；產業外移，洗滌鹽銷路下降；消費者健康意識而減少食鹽之攝取；新產品之行銷通路受限；三個投資案所產出之新產品順利量產及行銷通路尚未打開。</a:t>
            </a:r>
          </a:p>
        </p:txBody>
      </p:sp>
      <p:pic>
        <p:nvPicPr>
          <p:cNvPr id="196613" name="Picture 4" descr="j028307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8638" y="5516563"/>
            <a:ext cx="9953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6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6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6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694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ACBC8C-1F6D-436E-9794-4EA9CB6FEBE5}" type="slidenum">
              <a:rPr lang="en-US" altLang="zh-TW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174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新任董事長鄭寶清的績效</a:t>
            </a:r>
          </a:p>
        </p:txBody>
      </p:sp>
      <p:sp>
        <p:nvSpPr>
          <p:cNvPr id="197636" name="Text Box 3"/>
          <p:cNvSpPr txBox="1">
            <a:spLocks noChangeArrowheads="1"/>
          </p:cNvSpPr>
          <p:nvPr/>
        </p:nvSpPr>
        <p:spPr bwMode="auto">
          <a:xfrm>
            <a:off x="838200" y="990600"/>
            <a:ext cx="7559675" cy="525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600" b="1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曾被譏為糖鹽不分 </a:t>
            </a:r>
          </a:p>
          <a:p>
            <a:r>
              <a:rPr lang="zh-TW" altLang="en-US" sz="2600" b="1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上任行銷創意不絕</a:t>
            </a:r>
            <a:r>
              <a:rPr lang="zh-TW" altLang="en-US" sz="2600">
                <a:latin typeface="標楷體" pitchFamily="65" charset="-120"/>
                <a:ea typeface="標楷體" pitchFamily="65" charset="-120"/>
              </a:rPr>
              <a:t> </a:t>
            </a:r>
          </a:p>
          <a:p>
            <a:r>
              <a:rPr lang="zh-TW" altLang="en-US" sz="2600">
                <a:latin typeface="標楷體" pitchFamily="65" charset="-120"/>
                <a:ea typeface="標楷體" pitchFamily="65" charset="-120"/>
              </a:rPr>
              <a:t>台鹽董事長</a:t>
            </a:r>
            <a:r>
              <a:rPr lang="zh-TW" altLang="en-US" sz="2600" b="1">
                <a:latin typeface="標楷體" pitchFamily="65" charset="-120"/>
                <a:ea typeface="標楷體" pitchFamily="65" charset="-120"/>
              </a:rPr>
              <a:t>鄭寶清</a:t>
            </a:r>
            <a:r>
              <a:rPr lang="zh-TW" altLang="en-US" sz="2600">
                <a:latin typeface="標楷體" pitchFamily="65" charset="-120"/>
                <a:ea typeface="標楷體" pitchFamily="65" charset="-120"/>
              </a:rPr>
              <a:t>上任時最不被看好，就職時因一時口誤，把台鹽說成台糖，被譏為「糖鹽不分」，但他上任後行銷創意源源不絕。 </a:t>
            </a:r>
          </a:p>
          <a:p>
            <a:r>
              <a:rPr lang="zh-TW" altLang="en-US" sz="2600">
                <a:latin typeface="標楷體" pitchFamily="65" charset="-120"/>
                <a:ea typeface="標楷體" pitchFamily="65" charset="-120"/>
              </a:rPr>
              <a:t>上周末甫到台南七股鹽山去堆「鹽雪人」的鄭寶清，除了穿起小短褲積極促銷自家的鹽滷池「不沉之海」外，還逢人就推銷自家膠原蛋白產品，以自己當廣告，不但敷著面膜讓媒體拍照，還把膠原蛋白塗在自己的手上，明顯的效果讓許多立委當下成了客戶。舖貨向來是台鹽民生美容用品最弱的一環，員工對於鄭寶清能找來德記洋行與義美策略聯盟打開銷售通路，相當佩服。 </a:t>
            </a:r>
          </a:p>
        </p:txBody>
      </p:sp>
      <p:pic>
        <p:nvPicPr>
          <p:cNvPr id="197637" name="Picture 4" descr="j0236443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96188" y="404813"/>
            <a:ext cx="1219200" cy="121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93BE5C-FD4C-4BA8-AF70-CC39D79DD66D}" type="slidenum">
              <a:rPr lang="en-US" altLang="zh-TW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174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新任董事長鄭寶清的績效</a:t>
            </a:r>
          </a:p>
        </p:txBody>
      </p:sp>
      <p:sp>
        <p:nvSpPr>
          <p:cNvPr id="198660" name="Text Box 3"/>
          <p:cNvSpPr txBox="1">
            <a:spLocks noChangeArrowheads="1"/>
          </p:cNvSpPr>
          <p:nvPr/>
        </p:nvSpPr>
        <p:spPr bwMode="auto">
          <a:xfrm>
            <a:off x="746125" y="1066800"/>
            <a:ext cx="7864475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鄭寶清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降低成本的功力頗為高竿，他主動與澳洲談判壓低購鹽價格，為台鹽一年省下一億元，在海運支出方面，他透過朋友打聽回頭船，讓航商備感壓力自動降價，省下約八千萬元；而進口鹽從港口運回台鹽本廠，原本在國營的「包袱」下被切成五段運輸，他跳出來改用一趟直運的方式，也為陸運支出省下近六千萬元。如果再加上公司內部成本控管節省約九千萬，鄭寶清在節流方面就為台鹽省下一年三點三億元，加計觀光收入與生技產品銷售轉佳，台鹽今年內部財測原虧兩億元變成淨賺六億元，讓他這個董事長走路有風。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【 2002-12-25/</a:t>
            </a:r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聯合報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/22</a:t>
            </a:r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版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/</a:t>
            </a:r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財經 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】</a:t>
            </a: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  </a:t>
            </a:r>
          </a:p>
          <a:p>
            <a:endParaRPr lang="en-US" altLang="zh-TW" sz="2800" b="1"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DE23C1-EADA-4169-A8EC-27DCD9A41431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81251" name="Text Box 2"/>
          <p:cNvSpPr txBox="1">
            <a:spLocks noChangeArrowheads="1"/>
          </p:cNvSpPr>
          <p:nvPr/>
        </p:nvSpPr>
        <p:spPr bwMode="auto">
          <a:xfrm>
            <a:off x="762000" y="1828800"/>
            <a:ext cx="7848600" cy="9461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余光華董事長於</a:t>
            </a:r>
            <a:r>
              <a:rPr lang="en-US" altLang="zh-TW" sz="2800">
                <a:ea typeface="標楷體" pitchFamily="65" charset="-120"/>
              </a:rPr>
              <a:t>1989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年出掌台鹽時，曾向歷任經濟部長請益。</a:t>
            </a:r>
          </a:p>
        </p:txBody>
      </p:sp>
      <p:sp>
        <p:nvSpPr>
          <p:cNvPr id="181252" name="Text Box 3"/>
          <p:cNvSpPr txBox="1">
            <a:spLocks noChangeArrowheads="1"/>
          </p:cNvSpPr>
          <p:nvPr/>
        </p:nvSpPr>
        <p:spPr bwMode="auto">
          <a:xfrm>
            <a:off x="1905000" y="685800"/>
            <a:ext cx="594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>
                <a:latin typeface="標楷體" pitchFamily="65" charset="-120"/>
                <a:ea typeface="標楷體" pitchFamily="65" charset="-120"/>
              </a:rPr>
              <a:t>面對艱困環境</a:t>
            </a:r>
          </a:p>
        </p:txBody>
      </p:sp>
      <p:sp>
        <p:nvSpPr>
          <p:cNvPr id="1731588" name="Text Box 4"/>
          <p:cNvSpPr txBox="1">
            <a:spLocks noChangeArrowheads="1"/>
          </p:cNvSpPr>
          <p:nvPr/>
        </p:nvSpPr>
        <p:spPr bwMode="auto">
          <a:xfrm>
            <a:off x="425450" y="3276600"/>
            <a:ext cx="8718550" cy="519113"/>
          </a:xfrm>
          <a:prstGeom prst="rect">
            <a:avLst/>
          </a:prstGeom>
          <a:solidFill>
            <a:srgbClr val="99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趙耀東前部長：「不能使台鹽脫胎換骨，趕緊走人。」</a:t>
            </a:r>
          </a:p>
        </p:txBody>
      </p:sp>
      <p:sp>
        <p:nvSpPr>
          <p:cNvPr id="1731589" name="Text Box 5"/>
          <p:cNvSpPr txBox="1">
            <a:spLocks noChangeArrowheads="1"/>
          </p:cNvSpPr>
          <p:nvPr/>
        </p:nvSpPr>
        <p:spPr bwMode="auto">
          <a:xfrm>
            <a:off x="533400" y="4343400"/>
            <a:ext cx="8362950" cy="519113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陳履安前部長：「台鹽若整頓不好，就只有關門。」</a:t>
            </a:r>
            <a:endParaRPr lang="zh-TW" altLang="en-US" sz="2000" b="1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181255" name="Picture 6" descr="j028273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5084763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1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1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1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31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1588" grpId="0" animBg="1" autoUpdateAnimBg="0"/>
      <p:bldP spid="173158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F8BF5E-F3D2-4E75-856B-17B23F6C28BB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82275" name="Text Box 2"/>
          <p:cNvSpPr txBox="1">
            <a:spLocks noChangeArrowheads="1"/>
          </p:cNvSpPr>
          <p:nvPr/>
        </p:nvSpPr>
        <p:spPr bwMode="auto">
          <a:xfrm>
            <a:off x="1371600" y="381000"/>
            <a:ext cx="670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>
                <a:latin typeface="標楷體" pitchFamily="65" charset="-120"/>
                <a:ea typeface="標楷體" pitchFamily="65" charset="-120"/>
              </a:rPr>
              <a:t>余光華前董事長 簡介</a:t>
            </a:r>
          </a:p>
        </p:txBody>
      </p:sp>
      <p:sp>
        <p:nvSpPr>
          <p:cNvPr id="1732611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7696200" cy="329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8438" indent="-198438">
              <a:spcBef>
                <a:spcPct val="50000"/>
              </a:spcBef>
              <a:buFontTx/>
              <a:buChar char="•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余光華董事長畢業於成大冶金工程系。</a:t>
            </a:r>
          </a:p>
          <a:p>
            <a:pPr marL="198438" indent="-198438">
              <a:spcBef>
                <a:spcPct val="50000"/>
              </a:spcBef>
              <a:buFontTx/>
              <a:buChar char="•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余董事長曾有二十年的時間在台灣鋁業從一個實習員，做到了總經理；台鋁在他任內，奉命歸併給中鋼。</a:t>
            </a:r>
          </a:p>
          <a:p>
            <a:pPr marL="198438" indent="-198438">
              <a:spcBef>
                <a:spcPct val="50000"/>
              </a:spcBef>
              <a:buFontTx/>
              <a:buChar char="•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五大信念「純樸、和諧、關懷、活力、創新」</a:t>
            </a:r>
          </a:p>
          <a:p>
            <a:pPr marL="198438" indent="-198438">
              <a:spcBef>
                <a:spcPct val="50000"/>
              </a:spcBef>
              <a:buFontTx/>
              <a:buChar char="•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余董事長：「成功者找機會，失敗者找藉口。」</a:t>
            </a:r>
          </a:p>
        </p:txBody>
      </p:sp>
      <p:pic>
        <p:nvPicPr>
          <p:cNvPr id="182277" name="Picture 4" descr="j028414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5157788"/>
            <a:ext cx="1439863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2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2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2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26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A8B3F2-8206-4D6E-9A37-0A846B459CD5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733634" name="Text Box 2"/>
          <p:cNvSpPr txBox="1">
            <a:spLocks noChangeArrowheads="1"/>
          </p:cNvSpPr>
          <p:nvPr/>
        </p:nvSpPr>
        <p:spPr bwMode="auto">
          <a:xfrm>
            <a:off x="685800" y="1143000"/>
            <a:ext cx="8077200" cy="543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8438" indent="-198438">
              <a:spcBef>
                <a:spcPct val="50000"/>
              </a:spcBef>
              <a:buFontTx/>
              <a:buChar char="•"/>
            </a:pPr>
            <a:r>
              <a:rPr lang="en-US" altLang="zh-TW" sz="2800">
                <a:ea typeface="Arial Unicode MS" pitchFamily="34" charset="-120"/>
                <a:cs typeface="Arial Unicode MS" pitchFamily="34" charset="-120"/>
              </a:rPr>
              <a:t>1989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年余董事長到任後，利用</a:t>
            </a:r>
            <a:r>
              <a:rPr lang="en-US" altLang="zh-TW" sz="2800">
                <a:ea typeface="標楷體" pitchFamily="65" charset="-120"/>
              </a:rPr>
              <a:t>3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個月的時間，詳看財務、人事、業務報表，從微觀、宏觀的角度了解台鹽，又進行了</a:t>
            </a:r>
            <a:r>
              <a:rPr lang="en-US" altLang="zh-TW" sz="2800">
                <a:ea typeface="Arial Unicode MS" pitchFamily="34" charset="-120"/>
                <a:cs typeface="Arial Unicode MS" pitchFamily="34" charset="-120"/>
              </a:rPr>
              <a:t>SWOT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分析，</a:t>
            </a:r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當時，台鹽一個優勢都沒有。</a:t>
            </a:r>
          </a:p>
          <a:p>
            <a:pPr marL="198438" indent="-198438">
              <a:spcBef>
                <a:spcPct val="50000"/>
              </a:spcBef>
              <a:buFontTx/>
              <a:buChar char="•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他自己為台鹽創造了三個虛無縹緲的優勢：土地、海水、陽光。</a:t>
            </a:r>
          </a:p>
          <a:p>
            <a:pPr marL="198438" indent="-198438">
              <a:spcBef>
                <a:spcPct val="50000"/>
              </a:spcBef>
              <a:buFontTx/>
              <a:buChar char="•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他規劃了十六年的改造計劃，期望以後在全球市場機能的考驗下，及面對激烈競爭，台鹽還能屹立不搖。以「關懷」為出發點，推動經營台鹽的理念 「健康文化、精緻生活」</a:t>
            </a:r>
          </a:p>
          <a:p>
            <a:pPr marL="198438" indent="-198438">
              <a:spcBef>
                <a:spcPct val="50000"/>
              </a:spcBef>
              <a:buFontTx/>
              <a:buChar char="•"/>
            </a:pPr>
            <a:endParaRPr lang="en-US" altLang="zh-TW" sz="28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3300" name="Text Box 3"/>
          <p:cNvSpPr txBox="1">
            <a:spLocks noChangeArrowheads="1"/>
          </p:cNvSpPr>
          <p:nvPr/>
        </p:nvSpPr>
        <p:spPr bwMode="auto">
          <a:xfrm>
            <a:off x="1219200" y="228600"/>
            <a:ext cx="6629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>
                <a:latin typeface="Tahoma" pitchFamily="34" charset="0"/>
                <a:ea typeface="標楷體" pitchFamily="65" charset="-120"/>
              </a:rPr>
              <a:t>三個虛無縹緲的優勢</a:t>
            </a:r>
          </a:p>
        </p:txBody>
      </p:sp>
      <p:pic>
        <p:nvPicPr>
          <p:cNvPr id="183301" name="Picture 4" descr="j033657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5300663"/>
            <a:ext cx="10620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3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3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36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363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CB5FC8-D1F7-4829-BB0C-8FA07B4295AD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84323" name="Text Box 2"/>
          <p:cNvSpPr txBox="1">
            <a:spLocks noChangeArrowheads="1"/>
          </p:cNvSpPr>
          <p:nvPr/>
        </p:nvSpPr>
        <p:spPr bwMode="auto">
          <a:xfrm>
            <a:off x="990600" y="609600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>
                <a:latin typeface="Tahoma" pitchFamily="34" charset="0"/>
                <a:ea typeface="標楷體" pitchFamily="65" charset="-120"/>
              </a:rPr>
              <a:t>再造計劃之特色</a:t>
            </a:r>
          </a:p>
        </p:txBody>
      </p:sp>
      <p:sp>
        <p:nvSpPr>
          <p:cNvPr id="1734659" name="Text Box 3"/>
          <p:cNvSpPr txBox="1">
            <a:spLocks noChangeArrowheads="1"/>
          </p:cNvSpPr>
          <p:nvPr/>
        </p:nvSpPr>
        <p:spPr bwMode="auto">
          <a:xfrm>
            <a:off x="381000" y="1447800"/>
            <a:ext cx="8458200" cy="429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zh-TW" altLang="en-US" sz="2400">
                <a:ea typeface="標楷體" pitchFamily="65" charset="-120"/>
              </a:rPr>
              <a:t>無中生有</a:t>
            </a:r>
          </a:p>
          <a:p>
            <a:pPr marL="457200" indent="-457200">
              <a:spcBef>
                <a:spcPct val="50000"/>
              </a:spcBef>
            </a:pPr>
            <a:r>
              <a:rPr lang="zh-TW" altLang="en-US" sz="2400">
                <a:ea typeface="標楷體" pitchFamily="65" charset="-120"/>
              </a:rPr>
              <a:t>   以「土地、海水、陽光」為優勢。</a:t>
            </a:r>
          </a:p>
          <a:p>
            <a:pPr marL="457200" indent="-457200">
              <a:spcBef>
                <a:spcPct val="50000"/>
              </a:spcBef>
              <a:buFontTx/>
              <a:buAutoNum type="arabicPeriod" startAt="2"/>
            </a:pPr>
            <a:r>
              <a:rPr lang="zh-TW" altLang="en-US" sz="2400">
                <a:ea typeface="標楷體" pitchFamily="65" charset="-120"/>
              </a:rPr>
              <a:t>同時開始，分段完成</a:t>
            </a:r>
          </a:p>
          <a:p>
            <a:pPr marL="457200" indent="-457200">
              <a:spcBef>
                <a:spcPct val="50000"/>
              </a:spcBef>
            </a:pPr>
            <a:r>
              <a:rPr lang="zh-TW" altLang="en-US" sz="2400">
                <a:ea typeface="標楷體" pitchFamily="65" charset="-120"/>
              </a:rPr>
              <a:t>   四階段的時程表，則顯示各階段的收穫時辰。</a:t>
            </a:r>
          </a:p>
          <a:p>
            <a:pPr marL="457200" indent="-457200">
              <a:spcBef>
                <a:spcPct val="50000"/>
              </a:spcBef>
              <a:buFontTx/>
              <a:buAutoNum type="arabicPeriod" startAt="3"/>
            </a:pPr>
            <a:r>
              <a:rPr lang="zh-TW" altLang="en-US" sz="2400">
                <a:ea typeface="標楷體" pitchFamily="65" charset="-120"/>
              </a:rPr>
              <a:t>由簡而繁、由易而難</a:t>
            </a:r>
          </a:p>
          <a:p>
            <a:pPr marL="457200" indent="-457200">
              <a:spcBef>
                <a:spcPct val="50000"/>
              </a:spcBef>
            </a:pPr>
            <a:r>
              <a:rPr lang="zh-TW" altLang="en-US" sz="2400">
                <a:ea typeface="標楷體" pitchFamily="65" charset="-120"/>
              </a:rPr>
              <a:t>   在執行上循序漸進，愈至後段困難度愈高，挑戰愈多。</a:t>
            </a:r>
          </a:p>
          <a:p>
            <a:pPr marL="457200" indent="-457200">
              <a:spcBef>
                <a:spcPct val="50000"/>
              </a:spcBef>
              <a:buFontTx/>
              <a:buAutoNum type="arabicPeriod" startAt="4"/>
            </a:pPr>
            <a:r>
              <a:rPr lang="zh-TW" altLang="en-US" sz="2400">
                <a:ea typeface="標楷體" pitchFamily="65" charset="-120"/>
              </a:rPr>
              <a:t>照顧全員、層級提昇</a:t>
            </a:r>
          </a:p>
          <a:p>
            <a:pPr marL="457200" indent="-457200">
              <a:spcBef>
                <a:spcPct val="50000"/>
              </a:spcBef>
            </a:pPr>
            <a:r>
              <a:rPr lang="zh-TW" altLang="en-US" sz="2400">
                <a:ea typeface="標楷體" pitchFamily="65" charset="-120"/>
              </a:rPr>
              <a:t>   提昇台鹽經營層次，求企業之永續經營，保障員工之工作。</a:t>
            </a:r>
          </a:p>
        </p:txBody>
      </p:sp>
      <p:pic>
        <p:nvPicPr>
          <p:cNvPr id="184325" name="Picture 4" descr="j023644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625600"/>
            <a:ext cx="1727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4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4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4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4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4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4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4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465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17C28-6C58-4676-B154-0342FDA63B53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85347" name="Text Box 2"/>
          <p:cNvSpPr txBox="1">
            <a:spLocks noChangeArrowheads="1"/>
          </p:cNvSpPr>
          <p:nvPr/>
        </p:nvSpPr>
        <p:spPr bwMode="auto">
          <a:xfrm>
            <a:off x="1066800" y="228600"/>
            <a:ext cx="647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>
                <a:latin typeface="標楷體" pitchFamily="65" charset="-120"/>
                <a:ea typeface="標楷體" pitchFamily="65" charset="-120"/>
              </a:rPr>
              <a:t>台鹽的再造</a:t>
            </a:r>
            <a:r>
              <a:rPr lang="en-US" altLang="zh-TW" sz="4000" b="1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000" b="1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4000" b="1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735683" name="Text Box 3"/>
          <p:cNvSpPr txBox="1">
            <a:spLocks noChangeArrowheads="1"/>
          </p:cNvSpPr>
          <p:nvPr/>
        </p:nvSpPr>
        <p:spPr bwMode="auto">
          <a:xfrm>
            <a:off x="838200" y="1371600"/>
            <a:ext cx="7543800" cy="477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8438" indent="-198438">
              <a:spcBef>
                <a:spcPct val="50000"/>
              </a:spcBef>
            </a:pP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第一階段</a:t>
            </a:r>
            <a:r>
              <a:rPr lang="en-US" altLang="zh-TW" sz="3200">
                <a:ea typeface="標楷體" pitchFamily="65" charset="-120"/>
              </a:rPr>
              <a:t>(1990-1992)</a:t>
            </a:r>
          </a:p>
          <a:p>
            <a:pPr marL="198438" indent="-198438">
              <a:spcBef>
                <a:spcPct val="50000"/>
              </a:spcBef>
            </a:pPr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「提高效率，降低成本」</a:t>
            </a:r>
          </a:p>
          <a:p>
            <a:pPr marL="198438" indent="-198438">
              <a:spcBef>
                <a:spcPct val="50000"/>
              </a:spcBef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改變曬鹽的製程，生產效率提高三到四倍</a:t>
            </a:r>
          </a:p>
          <a:p>
            <a:pPr marL="198438" indent="-198438">
              <a:spcBef>
                <a:spcPct val="50000"/>
              </a:spcBef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提昇行銷效率，包括質與量同時提昇</a:t>
            </a:r>
          </a:p>
          <a:p>
            <a:pPr marL="198438" indent="-198438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 「少吃鹽、多用鹽」「吃健康的、用高級的」</a:t>
            </a:r>
          </a:p>
          <a:p>
            <a:pPr marL="198438" indent="-198438">
              <a:spcBef>
                <a:spcPct val="50000"/>
              </a:spcBef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改進人事制度，厲行員額精簡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>
                <a:ea typeface="標楷體" pitchFamily="65" charset="-120"/>
              </a:rPr>
              <a:t>民</a:t>
            </a:r>
            <a:r>
              <a:rPr lang="en-US" altLang="zh-TW" sz="2400">
                <a:ea typeface="標楷體" pitchFamily="65" charset="-120"/>
              </a:rPr>
              <a:t>67</a:t>
            </a:r>
            <a:r>
              <a:rPr lang="zh-TW" altLang="en-US" sz="2400">
                <a:ea typeface="標楷體" pitchFamily="65" charset="-120"/>
              </a:rPr>
              <a:t>，</a:t>
            </a:r>
            <a:r>
              <a:rPr lang="en-US" altLang="zh-TW" sz="2400">
                <a:ea typeface="標楷體" pitchFamily="65" charset="-120"/>
              </a:rPr>
              <a:t>1346</a:t>
            </a:r>
            <a:r>
              <a:rPr lang="zh-TW" altLang="en-US" sz="2400">
                <a:ea typeface="標楷體" pitchFamily="65" charset="-120"/>
              </a:rPr>
              <a:t>人；民</a:t>
            </a:r>
            <a:r>
              <a:rPr lang="en-US" altLang="zh-TW" sz="2400">
                <a:ea typeface="標楷體" pitchFamily="65" charset="-120"/>
              </a:rPr>
              <a:t>91</a:t>
            </a:r>
            <a:r>
              <a:rPr lang="zh-TW" altLang="en-US" sz="2400">
                <a:ea typeface="標楷體" pitchFamily="65" charset="-120"/>
              </a:rPr>
              <a:t>，</a:t>
            </a:r>
            <a:r>
              <a:rPr lang="en-US" altLang="zh-TW" sz="2400">
                <a:ea typeface="標楷體" pitchFamily="65" charset="-120"/>
              </a:rPr>
              <a:t>539</a:t>
            </a:r>
            <a:r>
              <a:rPr lang="zh-TW" altLang="en-US" sz="2400">
                <a:ea typeface="標楷體" pitchFamily="65" charset="-120"/>
              </a:rPr>
              <a:t>人</a:t>
            </a:r>
            <a:r>
              <a:rPr lang="en-US" altLang="zh-TW" sz="2400">
                <a:ea typeface="標楷體" pitchFamily="65" charset="-120"/>
              </a:rPr>
              <a:t>)</a:t>
            </a:r>
          </a:p>
          <a:p>
            <a:pPr marL="198438" indent="-198438">
              <a:spcBef>
                <a:spcPct val="50000"/>
              </a:spcBef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行政效率提昇，減少用人費率，訓練員工第二專長</a:t>
            </a:r>
          </a:p>
          <a:p>
            <a:pPr marL="198438" indent="-198438">
              <a:spcBef>
                <a:spcPct val="50000"/>
              </a:spcBef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施行改革創新，有效運用人力，提昇營運績效</a:t>
            </a:r>
          </a:p>
        </p:txBody>
      </p:sp>
      <p:pic>
        <p:nvPicPr>
          <p:cNvPr id="185349" name="Picture 4" descr="j033689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9675" y="5229225"/>
            <a:ext cx="158432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5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5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5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56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E45E7-5987-416F-8DD4-17710B347306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86371" name="Text Box 2"/>
          <p:cNvSpPr txBox="1">
            <a:spLocks noChangeArrowheads="1"/>
          </p:cNvSpPr>
          <p:nvPr/>
        </p:nvSpPr>
        <p:spPr bwMode="auto">
          <a:xfrm>
            <a:off x="1371600" y="685800"/>
            <a:ext cx="6858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>
                <a:latin typeface="標楷體" pitchFamily="65" charset="-120"/>
                <a:ea typeface="標楷體" pitchFamily="65" charset="-120"/>
              </a:rPr>
              <a:t>台鹽的再造</a:t>
            </a:r>
            <a:r>
              <a:rPr lang="en-US" altLang="zh-TW" sz="4000" b="1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000" b="1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4000" b="1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736707" name="Text Box 3"/>
          <p:cNvSpPr txBox="1">
            <a:spLocks noChangeArrowheads="1"/>
          </p:cNvSpPr>
          <p:nvPr/>
        </p:nvSpPr>
        <p:spPr bwMode="auto">
          <a:xfrm>
            <a:off x="838200" y="2362200"/>
            <a:ext cx="7696200" cy="240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7338" indent="-287338">
              <a:spcBef>
                <a:spcPct val="50000"/>
              </a:spcBef>
            </a:pP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第二階段</a:t>
            </a:r>
            <a:r>
              <a:rPr lang="en-US" altLang="zh-TW" sz="3200">
                <a:ea typeface="標楷體" pitchFamily="65" charset="-120"/>
              </a:rPr>
              <a:t>(1993-1995)</a:t>
            </a:r>
          </a:p>
          <a:p>
            <a:pPr marL="287338" indent="-287338">
              <a:spcBef>
                <a:spcPct val="50000"/>
              </a:spcBef>
            </a:pPr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「產品多樣化」</a:t>
            </a:r>
          </a:p>
          <a:p>
            <a:pPr marL="287338" indent="-287338">
              <a:spcBef>
                <a:spcPct val="50000"/>
              </a:spcBef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2400" b="1">
                <a:ea typeface="標楷體" pitchFamily="65" charset="-120"/>
              </a:rPr>
              <a:t>台鹽四寶</a:t>
            </a:r>
            <a:r>
              <a:rPr lang="zh-TW" altLang="en-US" sz="2400">
                <a:ea typeface="標楷體" pitchFamily="65" charset="-120"/>
              </a:rPr>
              <a:t> </a:t>
            </a:r>
            <a:r>
              <a:rPr lang="en-US" altLang="zh-TW" sz="2400">
                <a:ea typeface="標楷體" pitchFamily="65" charset="-120"/>
              </a:rPr>
              <a:t>- </a:t>
            </a:r>
            <a:r>
              <a:rPr lang="zh-TW" altLang="en-US" sz="2400">
                <a:ea typeface="標楷體" pitchFamily="65" charset="-120"/>
              </a:rPr>
              <a:t>蓓舒美海鹽系列</a:t>
            </a:r>
            <a:r>
              <a:rPr lang="en-US" altLang="zh-TW" sz="2400">
                <a:ea typeface="標楷體" pitchFamily="65" charset="-120"/>
              </a:rPr>
              <a:t>(</a:t>
            </a:r>
            <a:r>
              <a:rPr lang="zh-TW" altLang="en-US" sz="2400">
                <a:ea typeface="標楷體" pitchFamily="65" charset="-120"/>
              </a:rPr>
              <a:t>洗面乳</a:t>
            </a:r>
            <a:r>
              <a:rPr lang="en-US" altLang="zh-TW" sz="2400">
                <a:ea typeface="標楷體" pitchFamily="65" charset="-120"/>
              </a:rPr>
              <a:t>NT110/120g</a:t>
            </a:r>
            <a:r>
              <a:rPr lang="zh-TW" altLang="en-US" sz="2400">
                <a:ea typeface="標楷體" pitchFamily="65" charset="-120"/>
              </a:rPr>
              <a:t>、按摩洗髮乳</a:t>
            </a:r>
            <a:r>
              <a:rPr lang="en-US" altLang="zh-TW" sz="2400">
                <a:ea typeface="標楷體" pitchFamily="65" charset="-120"/>
              </a:rPr>
              <a:t>NT190/250g</a:t>
            </a:r>
            <a:r>
              <a:rPr lang="zh-TW" altLang="en-US" sz="2400">
                <a:ea typeface="標楷體" pitchFamily="65" charset="-120"/>
              </a:rPr>
              <a:t>、沐浴乳</a:t>
            </a:r>
            <a:r>
              <a:rPr lang="en-US" altLang="zh-TW" sz="2400">
                <a:ea typeface="標楷體" pitchFamily="65" charset="-120"/>
              </a:rPr>
              <a:t>NT140/300g</a:t>
            </a:r>
            <a:r>
              <a:rPr lang="zh-TW" altLang="en-US" sz="2400">
                <a:ea typeface="標楷體" pitchFamily="65" charset="-120"/>
              </a:rPr>
              <a:t>、鹹性牙膏</a:t>
            </a:r>
            <a:r>
              <a:rPr lang="en-US" altLang="zh-TW" sz="2400">
                <a:ea typeface="標楷體" pitchFamily="65" charset="-120"/>
              </a:rPr>
              <a:t>)</a:t>
            </a:r>
          </a:p>
        </p:txBody>
      </p:sp>
      <p:pic>
        <p:nvPicPr>
          <p:cNvPr id="186373" name="Picture 4" descr="j031808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1725" y="5170488"/>
            <a:ext cx="1008063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6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6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670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E56B72-3777-4C6D-91F7-D1090BF5E991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87395" name="Text Box 2"/>
          <p:cNvSpPr txBox="1">
            <a:spLocks noChangeArrowheads="1"/>
          </p:cNvSpPr>
          <p:nvPr/>
        </p:nvSpPr>
        <p:spPr bwMode="auto">
          <a:xfrm>
            <a:off x="1219200" y="685800"/>
            <a:ext cx="6553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>
                <a:latin typeface="標楷體" pitchFamily="65" charset="-120"/>
                <a:ea typeface="標楷體" pitchFamily="65" charset="-120"/>
              </a:rPr>
              <a:t>台鹽的再造</a:t>
            </a:r>
            <a:r>
              <a:rPr lang="en-US" altLang="zh-TW" sz="4000" b="1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000" b="1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4000" b="1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737731" name="Text Box 3"/>
          <p:cNvSpPr txBox="1">
            <a:spLocks noChangeArrowheads="1"/>
          </p:cNvSpPr>
          <p:nvPr/>
        </p:nvSpPr>
        <p:spPr bwMode="auto">
          <a:xfrm>
            <a:off x="990600" y="1752600"/>
            <a:ext cx="7543800" cy="33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第三階段</a:t>
            </a:r>
            <a:r>
              <a:rPr lang="en-US" altLang="zh-TW" sz="3200">
                <a:ea typeface="標楷體" pitchFamily="65" charset="-120"/>
              </a:rPr>
              <a:t>(1996-1999)</a:t>
            </a:r>
          </a:p>
          <a:p>
            <a:pPr>
              <a:spcBef>
                <a:spcPct val="50000"/>
              </a:spcBef>
            </a:pPr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「企業多角化」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改造之重心所在</a:t>
            </a:r>
          </a:p>
          <a:p>
            <a:pPr>
              <a:spcBef>
                <a:spcPct val="50000"/>
              </a:spcBef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海水化學、生物科技及資訊科技</a:t>
            </a:r>
          </a:p>
          <a:p>
            <a:pPr>
              <a:spcBef>
                <a:spcPct val="50000"/>
              </a:spcBef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鹽的加工品及其他開發 佔營業額</a:t>
            </a:r>
            <a:r>
              <a:rPr lang="en-US" altLang="zh-TW" sz="2400">
                <a:ea typeface="標楷體" pitchFamily="65" charset="-120"/>
              </a:rPr>
              <a:t>30%</a:t>
            </a:r>
          </a:p>
          <a:p>
            <a:pPr>
              <a:spcBef>
                <a:spcPct val="50000"/>
              </a:spcBef>
            </a:pPr>
            <a:r>
              <a:rPr lang="en-US" altLang="zh-TW" sz="2400">
                <a:ea typeface="標楷體" pitchFamily="65" charset="-120"/>
              </a:rPr>
              <a:t> </a:t>
            </a:r>
            <a:r>
              <a:rPr lang="zh-TW" altLang="en-US" sz="2400">
                <a:ea typeface="標楷體" pitchFamily="65" charset="-120"/>
              </a:rPr>
              <a:t>土地開發 佔營業額</a:t>
            </a:r>
            <a:r>
              <a:rPr lang="en-US" altLang="zh-TW" sz="2400">
                <a:ea typeface="標楷體" pitchFamily="65" charset="-120"/>
              </a:rPr>
              <a:t>5%</a:t>
            </a:r>
          </a:p>
          <a:p>
            <a:pPr>
              <a:spcBef>
                <a:spcPct val="50000"/>
              </a:spcBef>
            </a:pPr>
            <a:r>
              <a:rPr lang="en-US" altLang="zh-TW" sz="2400">
                <a:ea typeface="標楷體" pitchFamily="65" charset="-120"/>
              </a:rPr>
              <a:t> </a:t>
            </a:r>
            <a:r>
              <a:rPr lang="zh-TW" altLang="en-US" sz="2400">
                <a:ea typeface="標楷體" pitchFamily="65" charset="-120"/>
              </a:rPr>
              <a:t>海洋化學及海洋生物科技 佔營業額</a:t>
            </a:r>
            <a:r>
              <a:rPr lang="en-US" altLang="zh-TW" sz="2400">
                <a:ea typeface="標楷體" pitchFamily="65" charset="-120"/>
              </a:rPr>
              <a:t>65%</a:t>
            </a:r>
          </a:p>
        </p:txBody>
      </p:sp>
      <p:pic>
        <p:nvPicPr>
          <p:cNvPr id="187397" name="Picture 4" descr="j028356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2205038"/>
            <a:ext cx="1366838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7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7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7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7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7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773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386DCF-B25B-4D94-A41C-4C97B9D51077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88419" name="Text Box 2"/>
          <p:cNvSpPr txBox="1">
            <a:spLocks noChangeArrowheads="1"/>
          </p:cNvSpPr>
          <p:nvPr/>
        </p:nvSpPr>
        <p:spPr bwMode="auto">
          <a:xfrm>
            <a:off x="1676400" y="685800"/>
            <a:ext cx="647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>
                <a:latin typeface="標楷體" pitchFamily="65" charset="-120"/>
                <a:ea typeface="標楷體" pitchFamily="65" charset="-120"/>
              </a:rPr>
              <a:t>台鹽的再造</a:t>
            </a:r>
            <a:r>
              <a:rPr lang="en-US" altLang="zh-TW" sz="4000" b="1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000" b="1">
                <a:latin typeface="標楷體" pitchFamily="65" charset="-120"/>
                <a:ea typeface="標楷體" pitchFamily="65" charset="-120"/>
              </a:rPr>
              <a:t>四</a:t>
            </a:r>
            <a:r>
              <a:rPr lang="en-US" altLang="zh-TW" sz="4000" b="1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738755" name="Text Box 3"/>
          <p:cNvSpPr txBox="1">
            <a:spLocks noChangeArrowheads="1"/>
          </p:cNvSpPr>
          <p:nvPr/>
        </p:nvSpPr>
        <p:spPr bwMode="auto">
          <a:xfrm>
            <a:off x="990600" y="1905000"/>
            <a:ext cx="7543800" cy="277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第四階段</a:t>
            </a:r>
            <a:r>
              <a:rPr lang="en-US" altLang="zh-TW" sz="3200">
                <a:ea typeface="標楷體" pitchFamily="65" charset="-120"/>
              </a:rPr>
              <a:t>(2000-2005)</a:t>
            </a:r>
          </a:p>
          <a:p>
            <a:pPr>
              <a:spcBef>
                <a:spcPct val="50000"/>
              </a:spcBef>
            </a:pPr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「經營現代化」</a:t>
            </a:r>
          </a:p>
          <a:p>
            <a:pPr>
              <a:spcBef>
                <a:spcPct val="50000"/>
              </a:spcBef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包括國際化、自由化、民營化及 </a:t>
            </a:r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企業化</a:t>
            </a:r>
          </a:p>
          <a:p>
            <a:pPr>
              <a:spcBef>
                <a:spcPct val="50000"/>
              </a:spcBef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民營化時程將於九十一年七月完成</a:t>
            </a:r>
          </a:p>
          <a:p>
            <a:pPr>
              <a:spcBef>
                <a:spcPct val="50000"/>
              </a:spcBef>
            </a:pPr>
            <a:endParaRPr lang="en-US" altLang="zh-TW" sz="240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88421" name="Picture 4" descr="j028405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4040188"/>
            <a:ext cx="1295400" cy="124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8755" grpId="0" build="p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1627</Words>
  <Application>Microsoft Office PowerPoint</Application>
  <PresentationFormat>如螢幕大小 (4:3)</PresentationFormat>
  <Paragraphs>114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6" baseType="lpstr">
      <vt:lpstr>Arial Unicode MS</vt:lpstr>
      <vt:lpstr>標楷體</vt:lpstr>
      <vt:lpstr>Arial</vt:lpstr>
      <vt:lpstr>Symbol</vt:lpstr>
      <vt:lpstr>Tahoma</vt:lpstr>
      <vt:lpstr>Times New Roman</vt:lpstr>
      <vt:lpstr>教學目標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新任董事長鄭寶清的績效</vt:lpstr>
      <vt:lpstr>新任董事長鄭寶清的績效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George Lee</cp:lastModifiedBy>
  <cp:revision>1</cp:revision>
  <dcterms:created xsi:type="dcterms:W3CDTF">2010-07-17T14:49:16Z</dcterms:created>
  <dcterms:modified xsi:type="dcterms:W3CDTF">2017-09-12T08:03:13Z</dcterms:modified>
</cp:coreProperties>
</file>